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45B43B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FBD17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28" y="3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885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7611820"/>
            <a:ext cx="11704321" cy="323089"/>
          </a:xfrm>
          <a:prstGeom prst="rect">
            <a:avLst/>
          </a:prstGeom>
        </p:spPr>
        <p:txBody>
          <a:bodyPr/>
          <a:lstStyle>
            <a:lvl1pPr defTabSz="463747">
              <a:defRPr sz="1580" spc="-15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2953173"/>
            <a:ext cx="11704322" cy="3522134"/>
          </a:xfrm>
          <a:prstGeom prst="rect">
            <a:avLst/>
          </a:prstGeom>
        </p:spPr>
        <p:txBody>
          <a:bodyPr anchor="ctr"/>
          <a:lstStyle>
            <a:lvl1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5732394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3466925"/>
            <a:ext cx="11704322" cy="2277178"/>
          </a:xfrm>
          <a:prstGeom prst="rect">
            <a:avLst/>
          </a:prstGeom>
        </p:spPr>
        <p:txBody>
          <a:bodyPr anchor="b"/>
          <a:lstStyle>
            <a:lvl1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1pPr>
            <a:lvl2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2pPr>
            <a:lvl3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3pPr>
            <a:lvl4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4pPr>
            <a:lvl5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7139228"/>
            <a:ext cx="11704322" cy="444061"/>
          </a:xfrm>
          <a:prstGeom prst="rect">
            <a:avLst/>
          </a:prstGeom>
        </p:spPr>
        <p:txBody>
          <a:bodyPr anchor="ctr"/>
          <a:lstStyle>
            <a:lvl1pPr defTabSz="469617">
              <a:defRPr sz="2400" spc="-24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3447626"/>
            <a:ext cx="11704322" cy="2355428"/>
          </a:xfrm>
          <a:prstGeom prst="rect">
            <a:avLst/>
          </a:prstGeom>
        </p:spPr>
        <p:txBody>
          <a:bodyPr anchor="ctr"/>
          <a:lstStyle>
            <a:lvl1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1pPr>
            <a:lvl2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2pPr>
            <a:lvl3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3pPr>
            <a:lvl4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4pPr>
            <a:lvl5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8397240" y="4196134"/>
            <a:ext cx="3928218" cy="44162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8194040" y="1896533"/>
            <a:ext cx="4328161" cy="28848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33868" y="1896533"/>
            <a:ext cx="8940802" cy="5960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677333" y="993422"/>
            <a:ext cx="11650134" cy="77667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-1" y="541866"/>
            <a:ext cx="13004801" cy="8669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239" y="5256106"/>
            <a:ext cx="11704322" cy="12011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50239" y="7613226"/>
            <a:ext cx="11704322" cy="323089"/>
          </a:xfrm>
          <a:prstGeom prst="rect">
            <a:avLst/>
          </a:prstGeom>
        </p:spPr>
        <p:txBody>
          <a:bodyPr/>
          <a:lstStyle>
            <a:lvl1pPr defTabSz="463747">
              <a:defRPr sz="1580" spc="-15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48264" y="3664587"/>
            <a:ext cx="5203914" cy="1354668"/>
          </a:xfrm>
          <a:prstGeom prst="rect">
            <a:avLst/>
          </a:prstGeom>
        </p:spPr>
        <p:txBody>
          <a:bodyPr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4951306" y="1896533"/>
            <a:ext cx="8934028" cy="5960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239" y="4961466"/>
            <a:ext cx="5201922" cy="2888828"/>
          </a:xfrm>
          <a:prstGeom prst="rect">
            <a:avLst/>
          </a:prstGeom>
        </p:spPr>
        <p:txBody>
          <a:bodyPr/>
          <a:lstStyle>
            <a:lvl1pPr>
              <a:defRPr sz="3000" spc="-29"/>
            </a:lvl1pPr>
            <a:lvl2pPr>
              <a:defRPr sz="3000" spc="-29"/>
            </a:lvl2pPr>
            <a:lvl3pPr>
              <a:defRPr sz="3000" spc="-29"/>
            </a:lvl3pPr>
            <a:lvl4pPr>
              <a:defRPr sz="3000" spc="-29"/>
            </a:lvl4pPr>
            <a:lvl5pPr>
              <a:defRPr sz="3000" spc="-29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5909" cy="4524588"/>
          </a:xfrm>
          <a:prstGeom prst="rect">
            <a:avLst/>
          </a:prstGeom>
        </p:spPr>
        <p:txBody>
          <a:bodyPr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1012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4322" cy="4526479"/>
          </a:xfrm>
          <a:prstGeom prst="rect">
            <a:avLst/>
          </a:prstGeom>
        </p:spPr>
        <p:txBody>
          <a:bodyPr numCol="2" spcCol="1364471"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5201922" cy="853441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sz="half" idx="21"/>
          </p:nvPr>
        </p:nvSpPr>
        <p:spPr>
          <a:xfrm>
            <a:off x="6502744" y="1602447"/>
            <a:ext cx="5852161" cy="6575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50239" y="2492586"/>
            <a:ext cx="5204038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239" y="3364917"/>
            <a:ext cx="5204038" cy="4471830"/>
          </a:xfrm>
          <a:prstGeom prst="rect">
            <a:avLst/>
          </a:prstGeom>
        </p:spPr>
        <p:txBody>
          <a:bodyPr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6331" y="7940463"/>
            <a:ext cx="258911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2948410"/>
            <a:ext cx="11704322" cy="3522135"/>
          </a:xfrm>
          <a:prstGeom prst="rect">
            <a:avLst/>
          </a:prstGeom>
        </p:spPr>
        <p:txBody>
          <a:bodyPr anchor="ctr"/>
          <a:lstStyle>
            <a:lvl1pPr>
              <a:defRPr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1012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4322" cy="4472293"/>
          </a:xfrm>
          <a:prstGeom prst="rect">
            <a:avLst/>
          </a:prstGeom>
        </p:spPr>
        <p:txBody>
          <a:bodyPr/>
          <a:lstStyle>
            <a:lvl1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2328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/>
          </p:nvPr>
        </p:nvSpPr>
        <p:spPr>
          <a:xfrm>
            <a:off x="650239" y="3108959"/>
            <a:ext cx="11704322" cy="2275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5255242"/>
            <a:ext cx="11704322" cy="12003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4976" y="7940463"/>
            <a:ext cx="258911" cy="281010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defTabSz="415431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and Tax in England &amp; Wales"/>
          <p:cNvSpPr txBox="1">
            <a:spLocks noGrp="1"/>
          </p:cNvSpPr>
          <p:nvPr>
            <p:ph type="ctrTitle"/>
          </p:nvPr>
        </p:nvSpPr>
        <p:spPr>
          <a:xfrm>
            <a:off x="311861" y="2500896"/>
            <a:ext cx="12381078" cy="1500955"/>
          </a:xfrm>
          <a:prstGeom prst="rect">
            <a:avLst/>
          </a:prstGeom>
        </p:spPr>
        <p:txBody>
          <a:bodyPr/>
          <a:lstStyle>
            <a:lvl1pPr>
              <a:defRPr sz="7000" spc="-70"/>
            </a:lvl1pPr>
          </a:lstStyle>
          <a:p>
            <a:r>
              <a:t>Land Tax in England &amp; Wales</a:t>
            </a:r>
          </a:p>
        </p:txBody>
      </p:sp>
      <p:sp>
        <p:nvSpPr>
          <p:cNvPr id="152" name="1780  to  183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1780  to  1832</a:t>
            </a:r>
          </a:p>
        </p:txBody>
      </p:sp>
      <p:pic>
        <p:nvPicPr>
          <p:cNvPr id="153" name="Malmesbury Land Tax 1780 complete.jpeg" descr="Malmesbury Land Tax 1780 complete.jpeg"/>
          <p:cNvPicPr>
            <a:picLocks noChangeAspect="1"/>
          </p:cNvPicPr>
          <p:nvPr/>
        </p:nvPicPr>
        <p:blipFill>
          <a:blip r:embed="rId3">
            <a:alphaModFix amt="18549"/>
            <a:extLst/>
          </a:blip>
          <a:stretch>
            <a:fillRect/>
          </a:stretch>
        </p:blipFill>
        <p:spPr>
          <a:xfrm>
            <a:off x="-2308100" y="-665050"/>
            <a:ext cx="15832405" cy="1235916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hat Can You Find Easily?"/>
          <p:cNvSpPr txBox="1">
            <a:spLocks noGrp="1"/>
          </p:cNvSpPr>
          <p:nvPr>
            <p:ph type="title"/>
          </p:nvPr>
        </p:nvSpPr>
        <p:spPr>
          <a:xfrm>
            <a:off x="650239" y="263446"/>
            <a:ext cx="11704322" cy="921175"/>
          </a:xfrm>
          <a:prstGeom prst="rect">
            <a:avLst/>
          </a:prstGeom>
        </p:spPr>
        <p:txBody>
          <a:bodyPr/>
          <a:lstStyle>
            <a:lvl1pPr>
              <a:defRPr sz="4200" spc="-42"/>
            </a:lvl1pPr>
          </a:lstStyle>
          <a:p>
            <a:r>
              <a:t>What Can You Find Easily?</a:t>
            </a:r>
          </a:p>
        </p:txBody>
      </p:sp>
      <p:sp>
        <p:nvSpPr>
          <p:cNvPr id="181" name="Whether your family member was a “proprietor” or not  - Look for deeds, eg on “Discovery Archives” website…"/>
          <p:cNvSpPr txBox="1">
            <a:spLocks noGrp="1"/>
          </p:cNvSpPr>
          <p:nvPr>
            <p:ph type="body" idx="1"/>
          </p:nvPr>
        </p:nvSpPr>
        <p:spPr>
          <a:xfrm>
            <a:off x="649445" y="1595654"/>
            <a:ext cx="11705909" cy="8041314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Whether your family member was a “proprietor” or not  - Look for deeds, eg on “Discovery Archives” website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If your person was a tax collector they were of some standing in the community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By comparing records over the years you can find arrival and departure dates (possibly a year or two after the event)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Look for who had the property before and afterwards - very likely to be a relative. If Mrs Surname or Widow Surname shows up you might have an otherwise un-recorded death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If your person was the occupant check who the landowner was. If a major landowner, records may be in archives other than the County one, or in private hands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Might be able to correlate with tithe records and 1841 census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Example 1 - Malmesbury Houses"/>
          <p:cNvSpPr txBox="1">
            <a:spLocks noGrp="1"/>
          </p:cNvSpPr>
          <p:nvPr>
            <p:ph type="title"/>
          </p:nvPr>
        </p:nvSpPr>
        <p:spPr>
          <a:xfrm>
            <a:off x="650239" y="233026"/>
            <a:ext cx="11704322" cy="921174"/>
          </a:xfrm>
          <a:prstGeom prst="rect">
            <a:avLst/>
          </a:prstGeom>
        </p:spPr>
        <p:txBody>
          <a:bodyPr/>
          <a:lstStyle>
            <a:lvl1pPr>
              <a:defRPr sz="4200" spc="-42"/>
            </a:lvl1pPr>
          </a:lstStyle>
          <a:p>
            <a:r>
              <a:t>Example 1 - Malmesbury Houses</a:t>
            </a:r>
          </a:p>
        </p:txBody>
      </p:sp>
      <p:sp>
        <p:nvSpPr>
          <p:cNvPr id="184" name="Downloaded all 272 images of the Malmesbury records…"/>
          <p:cNvSpPr txBox="1">
            <a:spLocks noGrp="1"/>
          </p:cNvSpPr>
          <p:nvPr>
            <p:ph type="body" idx="1"/>
          </p:nvPr>
        </p:nvSpPr>
        <p:spPr>
          <a:xfrm>
            <a:off x="649446" y="1510988"/>
            <a:ext cx="11705908" cy="7991880"/>
          </a:xfrm>
          <a:prstGeom prst="rect">
            <a:avLst/>
          </a:prstGeom>
        </p:spPr>
        <p:txBody>
          <a:bodyPr/>
          <a:lstStyle/>
          <a:p>
            <a:pPr marL="342553" indent="-342553" defTabSz="1595215">
              <a:spcBef>
                <a:spcPts val="1500"/>
              </a:spcBef>
              <a:defRPr sz="276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Downloaded all 272 images of the Malmesbury records</a:t>
            </a:r>
          </a:p>
          <a:p>
            <a:pPr marL="342553" indent="-342553" defTabSz="1595215">
              <a:spcBef>
                <a:spcPts val="1500"/>
              </a:spcBef>
              <a:defRPr sz="276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Picked out all the occurrences of my Handy family, their predecessors and successors</a:t>
            </a:r>
          </a:p>
          <a:p>
            <a:pPr marL="342553" indent="-342553" defTabSz="1595215">
              <a:spcBef>
                <a:spcPts val="1500"/>
              </a:spcBef>
              <a:defRPr sz="276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As the tax remained the same and fortunately no houses were taxed the same amount the houses could be separated</a:t>
            </a:r>
          </a:p>
          <a:p>
            <a:pPr marL="342553" indent="-342553" defTabSz="1595215">
              <a:spcBef>
                <a:spcPts val="1500"/>
              </a:spcBef>
              <a:defRPr sz="276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Made a spreadsheet of all that and could see that John Handy had two investment houses in Malmesbury from 1780 before he retired there about 1803 from a farm in Gloucestershire</a:t>
            </a:r>
          </a:p>
          <a:p>
            <a:pPr marL="342553" indent="-342553" defTabSz="1595215">
              <a:spcBef>
                <a:spcPts val="1500"/>
              </a:spcBef>
              <a:defRPr sz="276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His married son lived in one of his houses and another was rented to extended family until John arrived in town. He then picked up two more investment houses. </a:t>
            </a:r>
          </a:p>
          <a:p>
            <a:pPr marL="342553" indent="-342553" defTabSz="1595215">
              <a:spcBef>
                <a:spcPts val="1500"/>
              </a:spcBef>
              <a:defRPr sz="276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John and his son (also a John Handy) swapped the two original houses about 1806</a:t>
            </a:r>
          </a:p>
          <a:p>
            <a:pPr marL="342553" indent="-342553" defTabSz="1595215">
              <a:spcBef>
                <a:spcPts val="1500"/>
              </a:spcBef>
              <a:defRPr sz="276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After John the son died in 1810 his widow sold the house to a bank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almesbury Houses continued"/>
          <p:cNvSpPr txBox="1">
            <a:spLocks noGrp="1"/>
          </p:cNvSpPr>
          <p:nvPr>
            <p:ph type="title"/>
          </p:nvPr>
        </p:nvSpPr>
        <p:spPr>
          <a:xfrm>
            <a:off x="650239" y="263446"/>
            <a:ext cx="11704322" cy="921175"/>
          </a:xfrm>
          <a:prstGeom prst="rect">
            <a:avLst/>
          </a:prstGeom>
        </p:spPr>
        <p:txBody>
          <a:bodyPr/>
          <a:lstStyle>
            <a:lvl1pPr>
              <a:defRPr sz="4200" spc="-42"/>
            </a:lvl1pPr>
          </a:lstStyle>
          <a:p>
            <a:r>
              <a:t>Malmesbury Houses continued</a:t>
            </a:r>
          </a:p>
        </p:txBody>
      </p:sp>
      <p:sp>
        <p:nvSpPr>
          <p:cNvPr id="187" name="All that is fine information, but where were the houses?…"/>
          <p:cNvSpPr txBox="1">
            <a:spLocks noGrp="1"/>
          </p:cNvSpPr>
          <p:nvPr>
            <p:ph type="body" idx="1"/>
          </p:nvPr>
        </p:nvSpPr>
        <p:spPr>
          <a:xfrm>
            <a:off x="649446" y="1383482"/>
            <a:ext cx="11705908" cy="8105127"/>
          </a:xfrm>
          <a:prstGeom prst="rect">
            <a:avLst/>
          </a:prstGeom>
        </p:spPr>
        <p:txBody>
          <a:bodyPr/>
          <a:lstStyle/>
          <a:p>
            <a:pPr marL="368617" indent="-368617" defTabSz="1716590">
              <a:spcBef>
                <a:spcPts val="1600"/>
              </a:spcBef>
              <a:defRPr sz="297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All that is fine information, but where were the houses?</a:t>
            </a:r>
          </a:p>
          <a:p>
            <a:pPr marL="368617" indent="-368617" defTabSz="1716590">
              <a:spcBef>
                <a:spcPts val="1600"/>
              </a:spcBef>
              <a:defRPr sz="297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 order that the tax list was written varied - sometimes alphabetical, but usually not and seemingly in some sort of “walk-around-town” order that was more or less the same</a:t>
            </a:r>
          </a:p>
          <a:p>
            <a:pPr marL="368617" indent="-368617" defTabSz="1716590">
              <a:spcBef>
                <a:spcPts val="1600"/>
              </a:spcBef>
              <a:defRPr sz="297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 breakthrough came when I noticed a pattern that I thought was “side of street” order. </a:t>
            </a:r>
          </a:p>
          <a:p>
            <a:pPr marL="368617" indent="-368617" defTabSz="1716590">
              <a:spcBef>
                <a:spcPts val="1600"/>
              </a:spcBef>
              <a:defRPr sz="297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Expanded my spreadsheet to accommodate intervening houses (now 8 columns wide) </a:t>
            </a:r>
          </a:p>
          <a:p>
            <a:pPr marL="368617" indent="-368617" defTabSz="1716590">
              <a:spcBef>
                <a:spcPts val="1600"/>
              </a:spcBef>
              <a:defRPr sz="297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 bank was a bit of an anchor point, but the main evidence came from an 1845 survey map of Malmesbury Manor</a:t>
            </a:r>
          </a:p>
          <a:p>
            <a:pPr marL="368617" indent="-368617" defTabSz="1716590">
              <a:spcBef>
                <a:spcPts val="1600"/>
              </a:spcBef>
              <a:defRPr sz="297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Just showed leasehold properties and 1845 was well after John Handy died in 1813 but there were enough matching names to be sure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43 &amp; 43A High St Malmesbury Street View copy.jpg" descr="43 &amp; 43A High St Malmesbury Street View copy.jpg"/>
          <p:cNvPicPr>
            <a:picLocks noGrp="1"/>
          </p:cNvPicPr>
          <p:nvPr>
            <p:ph type="pic" idx="2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848017" y="1714010"/>
            <a:ext cx="11428717" cy="7520717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90" name="John Handy sen lived at 43 &amp; 43a High Street"/>
          <p:cNvSpPr txBox="1">
            <a:spLocks noGrp="1"/>
          </p:cNvSpPr>
          <p:nvPr>
            <p:ph type="body" sz="quarter" idx="1"/>
          </p:nvPr>
        </p:nvSpPr>
        <p:spPr>
          <a:xfrm>
            <a:off x="847973" y="276696"/>
            <a:ext cx="11428932" cy="1403091"/>
          </a:xfrm>
          <a:prstGeom prst="rect">
            <a:avLst/>
          </a:prstGeom>
        </p:spPr>
        <p:txBody>
          <a:bodyPr/>
          <a:lstStyle>
            <a:lvl1pPr defTabSz="581151">
              <a:defRPr sz="4158" spc="-41"/>
            </a:lvl1pPr>
          </a:lstStyle>
          <a:p>
            <a:r>
              <a:t>John Handy sen lived at 43 &amp; 43a High Street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Example 2 - Malmesbury Workhouses"/>
          <p:cNvSpPr txBox="1">
            <a:spLocks noGrp="1"/>
          </p:cNvSpPr>
          <p:nvPr>
            <p:ph type="title"/>
          </p:nvPr>
        </p:nvSpPr>
        <p:spPr>
          <a:xfrm>
            <a:off x="650239" y="1465059"/>
            <a:ext cx="11704322" cy="921175"/>
          </a:xfrm>
          <a:prstGeom prst="rect">
            <a:avLst/>
          </a:prstGeom>
        </p:spPr>
        <p:txBody>
          <a:bodyPr/>
          <a:lstStyle>
            <a:lvl1pPr defTabSz="1369839">
              <a:defRPr sz="4582" spc="-45"/>
            </a:lvl1pPr>
          </a:lstStyle>
          <a:p>
            <a:r>
              <a:t>Example 2 - Malmesbury Workhouses</a:t>
            </a:r>
          </a:p>
        </p:txBody>
      </p:sp>
      <p:sp>
        <p:nvSpPr>
          <p:cNvPr id="193" name="Another exercise in tracing houses between 1780 and 1830…"/>
          <p:cNvSpPr txBox="1">
            <a:spLocks noGrp="1"/>
          </p:cNvSpPr>
          <p:nvPr>
            <p:ph type="body" idx="1"/>
          </p:nvPr>
        </p:nvSpPr>
        <p:spPr>
          <a:xfrm>
            <a:off x="649445" y="3390469"/>
            <a:ext cx="11705909" cy="523252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Another exercise in tracing houses between 1780 and 1830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 did this because two of the workhouses mentioned in other records had family connections but the dates for their existence were very unclear in published sources.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One, later called the Tower House, was “formerly the Salutation Inn”. The dates for that were unknown, and alas still unknown, but has to be before 1780.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layer OByrne Workhouse Malmesbury Land Tax Revised Jan 2022 copy.pdf" descr="Player OByrne Workhouse Malmesbury Land Tax Revised Jan 2022 copy.pdf"/>
          <p:cNvPicPr>
            <a:picLocks noGrp="1"/>
          </p:cNvPicPr>
          <p:nvPr>
            <p:ph type="pic" idx="21"/>
          </p:nvPr>
        </p:nvPicPr>
        <p:blipFill>
          <a:blip r:embed="rId2">
            <a:extLst/>
          </a:blip>
          <a:srcRect l="4606" t="3462" r="5667" b="45559"/>
          <a:stretch>
            <a:fillRect/>
          </a:stretch>
        </p:blipFill>
        <p:spPr>
          <a:xfrm>
            <a:off x="1135657" y="564753"/>
            <a:ext cx="10733345" cy="8624084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Tower House By Colin West British Listed Bldgs  copy.jpeg" descr="Tower House By Colin West British Listed Bldgs  copy.jpeg"/>
          <p:cNvPicPr>
            <a:picLocks noGrp="1"/>
          </p:cNvPicPr>
          <p:nvPr>
            <p:ph type="pic" idx="2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44241" y="241928"/>
            <a:ext cx="11516320" cy="8328026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98" name="The Tower House"/>
          <p:cNvSpPr txBox="1"/>
          <p:nvPr/>
        </p:nvSpPr>
        <p:spPr>
          <a:xfrm>
            <a:off x="4540509" y="8699348"/>
            <a:ext cx="3589156" cy="6597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r>
              <a:t>The Tower House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A Farm Example"/>
          <p:cNvSpPr txBox="1">
            <a:spLocks noGrp="1"/>
          </p:cNvSpPr>
          <p:nvPr>
            <p:ph type="title"/>
          </p:nvPr>
        </p:nvSpPr>
        <p:spPr>
          <a:xfrm>
            <a:off x="650239" y="476391"/>
            <a:ext cx="11704322" cy="921174"/>
          </a:xfrm>
          <a:prstGeom prst="rect">
            <a:avLst/>
          </a:prstGeom>
        </p:spPr>
        <p:txBody>
          <a:bodyPr/>
          <a:lstStyle>
            <a:lvl1pPr>
              <a:defRPr sz="4200" spc="-42"/>
            </a:lvl1pPr>
          </a:lstStyle>
          <a:p>
            <a:r>
              <a:t>A Farm Example</a:t>
            </a:r>
          </a:p>
        </p:txBody>
      </p:sp>
      <p:sp>
        <p:nvSpPr>
          <p:cNvPr id="201" name="Thomas Handy’s Land Tax:"/>
          <p:cNvSpPr txBox="1">
            <a:spLocks noGrp="1"/>
          </p:cNvSpPr>
          <p:nvPr>
            <p:ph type="body" idx="1"/>
          </p:nvPr>
        </p:nvSpPr>
        <p:spPr>
          <a:xfrm>
            <a:off x="482132" y="1524415"/>
            <a:ext cx="11705909" cy="7807991"/>
          </a:xfrm>
          <a:prstGeom prst="rect">
            <a:avLst/>
          </a:prstGeom>
        </p:spPr>
        <p:txBody>
          <a:bodyPr/>
          <a:lstStyle>
            <a:lvl1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r>
              <a:t>Thomas Handy’s Land Tax:</a:t>
            </a:r>
          </a:p>
        </p:txBody>
      </p:sp>
      <p:graphicFrame>
        <p:nvGraphicFramePr>
          <p:cNvPr id="202" name="Table"/>
          <p:cNvGraphicFramePr/>
          <p:nvPr/>
        </p:nvGraphicFramePr>
        <p:xfrm>
          <a:off x="2750550" y="2556747"/>
          <a:ext cx="5852161" cy="452159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76759"/>
                <a:gridCol w="1394488"/>
                <a:gridCol w="1541059"/>
                <a:gridCol w="1495695"/>
                <a:gridCol w="1495695"/>
              </a:tblGrid>
              <a:tr h="1111504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Thomas Handy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John Peters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George Russell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Total</a:t>
                      </a:r>
                    </a:p>
                  </a:txBody>
                  <a:tcPr marL="50800" marR="50800" marT="50800" marB="50800" anchor="ctr" horzOverflow="overflow"/>
                </a:tc>
              </a:tr>
              <a:tr h="755489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1780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£7:13:5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£4:7:2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£0:17:9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£12:18:4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814013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1782-1796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200">
                          <a:latin typeface="Graphik Semibold"/>
                          <a:ea typeface="Graphik Semibold"/>
                          <a:cs typeface="Graphik Semibold"/>
                          <a:sym typeface="Graphik Semibold"/>
                        </a:rPr>
                        <a:t>£12:18:4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203" name="This transfer is partially confirmed in Thomas Handy’s 1786 deed when two new fields appeared compared to his previous lease:…"/>
          <p:cNvSpPr txBox="1"/>
          <p:nvPr/>
        </p:nvSpPr>
        <p:spPr>
          <a:xfrm>
            <a:off x="325712" y="5729101"/>
            <a:ext cx="12353376" cy="3710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defRPr sz="30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This transfer is partially confirmed in Thomas Handy’s 1786 deed when two new fields appeared compared to his previous lease:</a:t>
            </a:r>
          </a:p>
          <a:p>
            <a:pPr algn="l">
              <a:defRPr sz="3000"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/>
          </a:p>
          <a:p>
            <a:pPr algn="l">
              <a:defRPr sz="30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“</a:t>
            </a:r>
            <a:r>
              <a:rPr i="1"/>
              <a:t>two closes of meadow or pasture called Neats and Styles Hays formerly Godwins 15A formerly in the tenure of George Russell but now of Thomas Handy”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and Tax over  the Years"/>
          <p:cNvSpPr txBox="1">
            <a:spLocks noGrp="1"/>
          </p:cNvSpPr>
          <p:nvPr>
            <p:ph type="title"/>
          </p:nvPr>
        </p:nvSpPr>
        <p:spPr>
          <a:xfrm>
            <a:off x="650239" y="680802"/>
            <a:ext cx="11704322" cy="921174"/>
          </a:xfrm>
          <a:prstGeom prst="rect">
            <a:avLst/>
          </a:prstGeom>
        </p:spPr>
        <p:txBody>
          <a:bodyPr/>
          <a:lstStyle>
            <a:lvl1pPr>
              <a:defRPr sz="4400" spc="-44"/>
            </a:lvl1pPr>
          </a:lstStyle>
          <a:p>
            <a:r>
              <a:t>Land Tax over  the Years</a:t>
            </a:r>
          </a:p>
        </p:txBody>
      </p:sp>
      <p:sp>
        <p:nvSpPr>
          <p:cNvPr id="156" name="A land tax was imposed in 1692 to pay for a war with France…"/>
          <p:cNvSpPr txBox="1">
            <a:spLocks noGrp="1"/>
          </p:cNvSpPr>
          <p:nvPr>
            <p:ph type="body" idx="1"/>
          </p:nvPr>
        </p:nvSpPr>
        <p:spPr>
          <a:xfrm>
            <a:off x="649446" y="2160147"/>
            <a:ext cx="11705908" cy="696977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 land tax was imposed in 1692 to pay for a war with France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Administered  locally &amp; hardly any records survive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From 1780 to 1832 the tax list was used as voter qualification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Most records have survived in Quarter Session Records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Have been filmed by LDS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Now digitised and available on Family Search at the library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Not indexed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Few records after 1832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Abolished in 1963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he Tax"/>
          <p:cNvSpPr txBox="1">
            <a:spLocks noGrp="1"/>
          </p:cNvSpPr>
          <p:nvPr>
            <p:ph type="title"/>
          </p:nvPr>
        </p:nvSpPr>
        <p:spPr>
          <a:xfrm>
            <a:off x="650239" y="330965"/>
            <a:ext cx="11704322" cy="921175"/>
          </a:xfrm>
          <a:prstGeom prst="rect">
            <a:avLst/>
          </a:prstGeom>
        </p:spPr>
        <p:txBody>
          <a:bodyPr/>
          <a:lstStyle>
            <a:lvl1pPr>
              <a:defRPr sz="4500" spc="-45"/>
            </a:lvl1pPr>
          </a:lstStyle>
          <a:p>
            <a:r>
              <a:t>The Tax</a:t>
            </a:r>
          </a:p>
        </p:txBody>
      </p:sp>
      <p:sp>
        <p:nvSpPr>
          <p:cNvPr id="159" name="Nominally tax of 4/- per £1 value ie 20%…"/>
          <p:cNvSpPr txBox="1">
            <a:spLocks noGrp="1"/>
          </p:cNvSpPr>
          <p:nvPr>
            <p:ph type="body" idx="1"/>
          </p:nvPr>
        </p:nvSpPr>
        <p:spPr>
          <a:xfrm>
            <a:off x="649446" y="1628999"/>
            <a:ext cx="11705908" cy="752392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Nominally tax of 4/- per £1 value ie 20%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Before 1794 Roman Catholics paid double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 quota of the total land valuation was assigned to each county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 quota was then assigned to each parish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Local unpaid commissioners/collectors allocated tax to individual properties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Result was a fixed tax per property that did not change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EXCEPT sometimes quotas were adjusted between parishes; one would pay more and another one less. That change affected all the parish properties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Exonerated Taxes"/>
          <p:cNvSpPr txBox="1">
            <a:spLocks noGrp="1"/>
          </p:cNvSpPr>
          <p:nvPr>
            <p:ph type="title"/>
          </p:nvPr>
        </p:nvSpPr>
        <p:spPr>
          <a:xfrm>
            <a:off x="650239" y="233320"/>
            <a:ext cx="11704322" cy="921174"/>
          </a:xfrm>
          <a:prstGeom prst="rect">
            <a:avLst/>
          </a:prstGeom>
        </p:spPr>
        <p:txBody>
          <a:bodyPr/>
          <a:lstStyle>
            <a:lvl1pPr>
              <a:defRPr sz="4200" spc="-42"/>
            </a:lvl1pPr>
          </a:lstStyle>
          <a:p>
            <a:r>
              <a:t>Exonerated Taxes</a:t>
            </a:r>
          </a:p>
        </p:txBody>
      </p:sp>
      <p:sp>
        <p:nvSpPr>
          <p:cNvPr id="162" name="In time inflation resulted in less income to the government…"/>
          <p:cNvSpPr txBox="1">
            <a:spLocks noGrp="1"/>
          </p:cNvSpPr>
          <p:nvPr>
            <p:ph type="body" idx="1"/>
          </p:nvPr>
        </p:nvSpPr>
        <p:spPr>
          <a:xfrm>
            <a:off x="649446" y="1234225"/>
            <a:ext cx="11705908" cy="8099191"/>
          </a:xfrm>
          <a:prstGeom prst="rect">
            <a:avLst/>
          </a:prstGeom>
        </p:spPr>
        <p:txBody>
          <a:bodyPr/>
          <a:lstStyle/>
          <a:p>
            <a:pPr marL="361170" indent="-361170" defTabSz="1681912">
              <a:spcBef>
                <a:spcPts val="1600"/>
              </a:spcBef>
              <a:defRPr sz="291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In time inflation resulted in less income to the government</a:t>
            </a:r>
          </a:p>
          <a:p>
            <a:pPr marL="361170" indent="-361170" defTabSz="1681912">
              <a:spcBef>
                <a:spcPts val="1600"/>
              </a:spcBef>
              <a:defRPr sz="291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1798 &amp; 1799 - Became possible to “exonerate” or “redeem” your tax by a lump sum payment of 15 years worth of tax</a:t>
            </a:r>
          </a:p>
          <a:p>
            <a:pPr marL="361170" indent="-361170" defTabSz="1681912">
              <a:spcBef>
                <a:spcPts val="1600"/>
              </a:spcBef>
              <a:defRPr sz="291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Freeholders in general took advantage of that; not so many lease or copyholders as they were less certain of their future tenure of the land</a:t>
            </a:r>
          </a:p>
          <a:p>
            <a:pPr marL="361170" indent="-361170" defTabSz="1681912">
              <a:spcBef>
                <a:spcPts val="1600"/>
              </a:spcBef>
              <a:defRPr sz="291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Exonerated taxes were still listed in the annual lists until 1832, as they were needed for voter registration.</a:t>
            </a:r>
          </a:p>
          <a:p>
            <a:pPr marL="361170" indent="-361170" defTabSz="1681912">
              <a:spcBef>
                <a:spcPts val="1600"/>
              </a:spcBef>
              <a:defRPr sz="291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Tax records after 1832 probably only non- exonerated taxes</a:t>
            </a:r>
          </a:p>
          <a:p>
            <a:pPr marL="361170" indent="-361170" defTabSz="1681912">
              <a:spcBef>
                <a:spcPts val="1600"/>
              </a:spcBef>
              <a:defRPr sz="291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Ancestry has images of redemption records and they are indexed by name of owner &amp; occupier. Search catalog for “land tax” and choose “UK, Land Tax Redemption 1798”</a:t>
            </a:r>
          </a:p>
          <a:p>
            <a:pPr marL="361170" indent="-361170" defTabSz="1681912">
              <a:spcBef>
                <a:spcPts val="1600"/>
              </a:spcBef>
              <a:defRPr sz="291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Easy way to check if a person appears in land tax records at all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33175_636897_0802-00089 Lea &amp; Cleverton Redeemed Land Tax Ancestry.jpeg" descr="33175_636897_0802-00089 Lea &amp; Cleverton Redeemed Land Tax Ancestry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783649" y="419305"/>
            <a:ext cx="9535231" cy="8067018"/>
          </a:xfrm>
          <a:prstGeom prst="rect">
            <a:avLst/>
          </a:prstGeom>
        </p:spPr>
      </p:pic>
      <p:sp>
        <p:nvSpPr>
          <p:cNvPr id="165" name="Record showing the date of a tax redemption contract"/>
          <p:cNvSpPr txBox="1">
            <a:spLocks noGrp="1"/>
          </p:cNvSpPr>
          <p:nvPr>
            <p:ph type="body" sz="quarter" idx="1"/>
          </p:nvPr>
        </p:nvSpPr>
        <p:spPr>
          <a:xfrm>
            <a:off x="190543" y="8655072"/>
            <a:ext cx="12533877" cy="874712"/>
          </a:xfrm>
          <a:prstGeom prst="rect">
            <a:avLst/>
          </a:prstGeom>
        </p:spPr>
        <p:txBody>
          <a:bodyPr/>
          <a:lstStyle/>
          <a:p>
            <a:r>
              <a:t>Record showing the date of a tax redemption contract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n Line Access to Annual Tax Records"/>
          <p:cNvSpPr txBox="1">
            <a:spLocks noGrp="1"/>
          </p:cNvSpPr>
          <p:nvPr>
            <p:ph type="title"/>
          </p:nvPr>
        </p:nvSpPr>
        <p:spPr>
          <a:xfrm>
            <a:off x="650239" y="400339"/>
            <a:ext cx="11704322" cy="921174"/>
          </a:xfrm>
          <a:prstGeom prst="rect">
            <a:avLst/>
          </a:prstGeom>
        </p:spPr>
        <p:txBody>
          <a:bodyPr/>
          <a:lstStyle>
            <a:lvl1pPr>
              <a:defRPr sz="4200" spc="-42"/>
            </a:lvl1pPr>
          </a:lstStyle>
          <a:p>
            <a:r>
              <a:t>On Line Access to Annual Tax Records</a:t>
            </a:r>
          </a:p>
        </p:txBody>
      </p:sp>
      <p:sp>
        <p:nvSpPr>
          <p:cNvPr id="168" name="Family Search - un-indexed films viewable at the library when logged on to Family Search as Hibiscus Coast Genealogy.…"/>
          <p:cNvSpPr txBox="1">
            <a:spLocks noGrp="1"/>
          </p:cNvSpPr>
          <p:nvPr>
            <p:ph type="body" idx="1"/>
          </p:nvPr>
        </p:nvSpPr>
        <p:spPr>
          <a:xfrm>
            <a:off x="649445" y="2107338"/>
            <a:ext cx="11705909" cy="6542804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Family Search - un-indexed films viewable at the library when logged on to Family Search as Hibiscus Coast Genealogy. 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Ancestry has images of records for Bedfordshire, Gloucestershire, West Yorkshire, Surrey, London, Dorset &amp; Warwickshire. Indexed except for Dorset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Find My Past has images of land tax records for Cheshire, Devon &amp; Norfolk. Indexed except for Norfolk.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Not sure how complete any of these collections are </a:t>
            </a:r>
          </a:p>
          <a:p>
            <a:pPr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Download any images of interest to your computer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What is on the Tax List"/>
          <p:cNvSpPr txBox="1">
            <a:spLocks noGrp="1"/>
          </p:cNvSpPr>
          <p:nvPr>
            <p:ph type="title"/>
          </p:nvPr>
        </p:nvSpPr>
        <p:spPr>
          <a:xfrm>
            <a:off x="650239" y="400339"/>
            <a:ext cx="11704322" cy="921174"/>
          </a:xfrm>
          <a:prstGeom prst="rect">
            <a:avLst/>
          </a:prstGeom>
        </p:spPr>
        <p:txBody>
          <a:bodyPr/>
          <a:lstStyle>
            <a:lvl1pPr defTabSz="1369839">
              <a:defRPr sz="4582" spc="-45"/>
            </a:lvl1pPr>
          </a:lstStyle>
          <a:p>
            <a:r>
              <a:t>What is on the Tax List</a:t>
            </a:r>
          </a:p>
        </p:txBody>
      </p:sp>
      <p:sp>
        <p:nvSpPr>
          <p:cNvPr id="171" name="Not a lot - name of “owner” or “proprietor”, name of occupier and the tax…"/>
          <p:cNvSpPr txBox="1">
            <a:spLocks noGrp="1"/>
          </p:cNvSpPr>
          <p:nvPr>
            <p:ph type="body" idx="1"/>
          </p:nvPr>
        </p:nvSpPr>
        <p:spPr>
          <a:xfrm>
            <a:off x="649446" y="1945491"/>
            <a:ext cx="11705908" cy="7089542"/>
          </a:xfrm>
          <a:prstGeom prst="rect">
            <a:avLst/>
          </a:prstGeom>
        </p:spPr>
        <p:txBody>
          <a:bodyPr/>
          <a:lstStyle/>
          <a:p>
            <a:pPr marL="364894" indent="-364894" defTabSz="1699251">
              <a:spcBef>
                <a:spcPts val="1600"/>
              </a:spcBef>
              <a:defRPr sz="294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Not a lot - name of “owner” or “proprietor”, name of occupier and the tax</a:t>
            </a:r>
          </a:p>
          <a:p>
            <a:pPr marL="364894" indent="-364894" defTabSz="1699251">
              <a:spcBef>
                <a:spcPts val="1600"/>
              </a:spcBef>
              <a:defRPr sz="294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 owner/proprietor may have been a freeholder, leaseholder or copyholder. You can’t tell which.</a:t>
            </a:r>
          </a:p>
          <a:p>
            <a:pPr marL="364894" indent="-364894" defTabSz="1699251">
              <a:spcBef>
                <a:spcPts val="1600"/>
              </a:spcBef>
              <a:defRPr sz="294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From 1800 the tax was recorded as either “exonerated” or “not exonerated”, either in separate lists or mixed together  with exonerated tax and non-exonerated tax in separate columns</a:t>
            </a:r>
          </a:p>
          <a:p>
            <a:pPr marL="364894" indent="-364894" defTabSz="1699251">
              <a:spcBef>
                <a:spcPts val="1600"/>
              </a:spcBef>
              <a:defRPr sz="294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If you are looking for a person in a town you will be looking through several pages of images for every year</a:t>
            </a:r>
          </a:p>
          <a:p>
            <a:pPr marL="364894" indent="-364894" defTabSz="1699251">
              <a:spcBef>
                <a:spcPts val="1600"/>
              </a:spcBef>
              <a:defRPr sz="294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If you are looking at a village or a tithing the list is much shorter and it is much easier to find people - the farmers, if not the ag labs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Malmesbury Land Tax 1780 copy.jpeg" descr="Malmesbury Land Tax 1780 copy.jpeg"/>
          <p:cNvPicPr>
            <a:picLocks noGrp="1"/>
          </p:cNvPicPr>
          <p:nvPr>
            <p:ph type="pic" idx="21"/>
          </p:nvPr>
        </p:nvPicPr>
        <p:blipFill>
          <a:blip r:embed="rId2">
            <a:extLst/>
          </a:blip>
          <a:srcRect t="134" b="14959"/>
          <a:stretch>
            <a:fillRect/>
          </a:stretch>
        </p:blipFill>
        <p:spPr>
          <a:xfrm>
            <a:off x="705970" y="192204"/>
            <a:ext cx="11813171" cy="8352713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74" name="About 1/12 th of the records for Malmesbury Borough"/>
          <p:cNvSpPr txBox="1"/>
          <p:nvPr/>
        </p:nvSpPr>
        <p:spPr>
          <a:xfrm>
            <a:off x="2438661" y="8838455"/>
            <a:ext cx="8347605" cy="5336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5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r>
              <a:t>About 1/12 th of the records for Malmesbury Borough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Rodbourne Land Tax 1784 copy.jpeg" descr="Rodbourne Land Tax 1784 copy.jpeg"/>
          <p:cNvPicPr>
            <a:picLocks noGrp="1"/>
          </p:cNvPicPr>
          <p:nvPr>
            <p:ph type="pic" idx="2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835747" y="87510"/>
            <a:ext cx="6716027" cy="957868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77" name="The entire list for the Tything  of Rodbourne in Malmesbury Parish in 1784"/>
          <p:cNvSpPr txBox="1"/>
          <p:nvPr/>
        </p:nvSpPr>
        <p:spPr>
          <a:xfrm>
            <a:off x="480600" y="1350563"/>
            <a:ext cx="4973131" cy="23068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>
            <a:lvl1pPr algn="l">
              <a:defRPr sz="32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r>
              <a:t>The entire list for the Tything  of Rodbourne in Malmesbury Parish in 1784</a:t>
            </a:r>
          </a:p>
        </p:txBody>
      </p:sp>
      <p:sp>
        <p:nvSpPr>
          <p:cNvPr id="178" name="In this list most of the “proprietors” are leaseholders, not freehold land owners"/>
          <p:cNvSpPr txBox="1"/>
          <p:nvPr/>
        </p:nvSpPr>
        <p:spPr>
          <a:xfrm>
            <a:off x="349025" y="5858127"/>
            <a:ext cx="4973131" cy="23068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>
            <a:lvl1pPr algn="l">
              <a:defRPr sz="32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r>
              <a:t>In this list most of the “proprietors” are leaseholders, not freehold land owners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Microsoft Office PowerPoint</Application>
  <PresentationFormat>Custom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23_ClassicWhite</vt:lpstr>
      <vt:lpstr>Land Tax in England &amp; Wales</vt:lpstr>
      <vt:lpstr>Land Tax over  the Years</vt:lpstr>
      <vt:lpstr>The Tax</vt:lpstr>
      <vt:lpstr>Exonerated Taxes</vt:lpstr>
      <vt:lpstr>PowerPoint Presentation</vt:lpstr>
      <vt:lpstr>On Line Access to Annual Tax Records</vt:lpstr>
      <vt:lpstr>What is on the Tax List</vt:lpstr>
      <vt:lpstr>PowerPoint Presentation</vt:lpstr>
      <vt:lpstr>PowerPoint Presentation</vt:lpstr>
      <vt:lpstr>What Can You Find Easily?</vt:lpstr>
      <vt:lpstr>Example 1 - Malmesbury Houses</vt:lpstr>
      <vt:lpstr>Malmesbury Houses continued</vt:lpstr>
      <vt:lpstr>PowerPoint Presentation</vt:lpstr>
      <vt:lpstr>Example 2 - Malmesbury Workhouses</vt:lpstr>
      <vt:lpstr>PowerPoint Presentation</vt:lpstr>
      <vt:lpstr>PowerPoint Presentation</vt:lpstr>
      <vt:lpstr>A Farm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Tax in England &amp; Wales</dc:title>
  <dc:creator>Garry Phillips</dc:creator>
  <cp:lastModifiedBy>Garry Phillips</cp:lastModifiedBy>
  <cp:revision>1</cp:revision>
  <dcterms:modified xsi:type="dcterms:W3CDTF">2022-04-21T09:32:12Z</dcterms:modified>
</cp:coreProperties>
</file>